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4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466"/>
    <a:srgbClr val="3AB5C4"/>
    <a:srgbClr val="FB6F7B"/>
    <a:srgbClr val="999DA1"/>
    <a:srgbClr val="7ACCD7"/>
    <a:srgbClr val="48C4F0"/>
    <a:srgbClr val="FFC05E"/>
    <a:srgbClr val="85A8D4"/>
    <a:srgbClr val="FE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616" y="176"/>
      </p:cViewPr>
      <p:guideLst>
        <p:guide orient="horz" pos="3294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AB5C4">
                  <a:alpha val="7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840-B449-B77E-558587695961}"/>
              </c:ext>
            </c:extLst>
          </c:dPt>
          <c:dPt>
            <c:idx val="1"/>
            <c:invertIfNegative val="0"/>
            <c:bubble3D val="0"/>
            <c:spPr>
              <a:solidFill>
                <a:srgbClr val="48C4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840-B449-B77E-558587695961}"/>
              </c:ext>
            </c:extLst>
          </c:dPt>
          <c:dPt>
            <c:idx val="2"/>
            <c:invertIfNegative val="0"/>
            <c:bubble3D val="0"/>
            <c:spPr>
              <a:solidFill>
                <a:srgbClr val="FB6F7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840-B449-B77E-558587695961}"/>
              </c:ext>
            </c:extLst>
          </c:dPt>
          <c:dPt>
            <c:idx val="3"/>
            <c:invertIfNegative val="0"/>
            <c:bubble3D val="0"/>
            <c:spPr>
              <a:solidFill>
                <a:srgbClr val="FFC05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840-B449-B77E-558587695961}"/>
              </c:ext>
            </c:extLst>
          </c:dPt>
          <c:dPt>
            <c:idx val="4"/>
            <c:invertIfNegative val="0"/>
            <c:bubble3D val="0"/>
            <c:spPr>
              <a:solidFill>
                <a:srgbClr val="85A8D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840-B449-B77E-558587695961}"/>
              </c:ext>
            </c:extLst>
          </c:dPt>
          <c:dPt>
            <c:idx val="5"/>
            <c:invertIfNegative val="0"/>
            <c:bubble3D val="0"/>
            <c:spPr>
              <a:solidFill>
                <a:srgbClr val="999DA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840-B449-B77E-558587695961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rgbClr val="3AB5C4"/>
                        </a:solidFill>
                        <a:latin typeface="Poppins" pitchFamily="2" charset="77"/>
                        <a:ea typeface="+mn-ea"/>
                        <a:cs typeface="Poppins" pitchFamily="2" charset="77"/>
                      </a:defRPr>
                    </a:pPr>
                    <a:fld id="{1A23428A-73BD-4947-A9BE-B2CEEA248F9E}" type="VALUE">
                      <a:rPr lang="en-US" b="1">
                        <a:solidFill>
                          <a:srgbClr val="3AB5C4"/>
                        </a:solidFill>
                        <a:latin typeface="Poppins" pitchFamily="2" charset="77"/>
                        <a:cs typeface="Poppins" pitchFamily="2" charset="77"/>
                      </a:rPr>
                      <a:pPr>
                        <a:defRPr>
                          <a:solidFill>
                            <a:srgbClr val="3AB5C4"/>
                          </a:solidFill>
                          <a:latin typeface="Poppins" pitchFamily="2" charset="77"/>
                          <a:cs typeface="Poppins" pitchFamily="2" charset="77"/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3AB5C4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840-B449-B77E-55858769596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48C4F0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840-B449-B77E-55858769596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FB6F7B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840-B449-B77E-558587695961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FFC05E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840-B449-B77E-558587695961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85A8D4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840-B449-B77E-558587695961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rgbClr val="999DA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840-B449-B77E-5585876959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SIS</c:v>
                </c:pt>
                <c:pt idx="1">
                  <c:v>RADAR</c:v>
                </c:pt>
                <c:pt idx="2">
                  <c:v>IMG</c:v>
                </c:pt>
                <c:pt idx="3">
                  <c:v>INFRONT</c:v>
                </c:pt>
                <c:pt idx="4">
                  <c:v>XVI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38345</c:v>
                </c:pt>
                <c:pt idx="1">
                  <c:v>23017</c:v>
                </c:pt>
                <c:pt idx="2">
                  <c:v>5391</c:v>
                </c:pt>
                <c:pt idx="3">
                  <c:v>5000</c:v>
                </c:pt>
                <c:pt idx="4">
                  <c:v>1096</c:v>
                </c:pt>
                <c:pt idx="5">
                  <c:v>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40-B449-B77E-5585876959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609670287"/>
        <c:axId val="609590207"/>
      </c:barChart>
      <c:catAx>
        <c:axId val="609670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000" b="0" i="0" u="none" strike="noStrike" kern="1200" cap="none" spc="20" normalizeH="0" baseline="0">
                <a:ln>
                  <a:noFill/>
                </a:ln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609590207"/>
        <c:crosses val="autoZero"/>
        <c:auto val="1"/>
        <c:lblAlgn val="ctr"/>
        <c:lblOffset val="100"/>
        <c:noMultiLvlLbl val="0"/>
      </c:catAx>
      <c:valAx>
        <c:axId val="6095902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609670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operators</c:v>
                </c:pt>
              </c:strCache>
            </c:strRef>
          </c:tx>
          <c:spPr>
            <a:solidFill>
              <a:srgbClr val="7ACCD7">
                <a:alpha val="70000"/>
              </a:srgbClr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0"/>
                  <c:y val="-7.78846094878400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1D5-7144-AF51-89781634D912}"/>
                </c:ext>
              </c:extLst>
            </c:dLbl>
            <c:dLbl>
              <c:idx val="1"/>
              <c:layout>
                <c:manualLayout>
                  <c:x val="-1.4864362690449647E-3"/>
                  <c:y val="-9.8076915651354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1D5-7144-AF51-89781634D912}"/>
                </c:ext>
              </c:extLst>
            </c:dLbl>
            <c:dLbl>
              <c:idx val="2"/>
              <c:layout>
                <c:manualLayout>
                  <c:x val="-2.9728725380899022E-3"/>
                  <c:y val="-9.5192300485137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1D5-7144-AF51-89781634D912}"/>
                </c:ext>
              </c:extLst>
            </c:dLbl>
            <c:dLbl>
              <c:idx val="3"/>
              <c:layout>
                <c:manualLayout>
                  <c:x val="0"/>
                  <c:y val="-9.8076915651354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1D5-7144-AF51-89781634D912}"/>
                </c:ext>
              </c:extLst>
            </c:dLbl>
            <c:dLbl>
              <c:idx val="4"/>
              <c:layout>
                <c:manualLayout>
                  <c:x val="-2.9728725380899837E-3"/>
                  <c:y val="-0.121153836981084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1D5-7144-AF51-89781634D912}"/>
                </c:ext>
              </c:extLst>
            </c:dLbl>
            <c:dLbl>
              <c:idx val="5"/>
              <c:layout>
                <c:manualLayout>
                  <c:x val="-2.9728725380899295E-3"/>
                  <c:y val="-0.181730755471626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1D5-7144-AF51-89781634D912}"/>
                </c:ext>
              </c:extLst>
            </c:dLbl>
            <c:dLbl>
              <c:idx val="6"/>
              <c:layout>
                <c:manualLayout>
                  <c:x val="0"/>
                  <c:y val="-0.207692291967573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1D5-7144-AF51-89781634D912}"/>
                </c:ext>
              </c:extLst>
            </c:dLbl>
            <c:dLbl>
              <c:idx val="7"/>
              <c:layout>
                <c:manualLayout>
                  <c:x val="-2.9728725380900383E-3"/>
                  <c:y val="-0.19615383130270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1D5-7144-AF51-89781634D912}"/>
                </c:ext>
              </c:extLst>
            </c:dLbl>
            <c:dLbl>
              <c:idx val="8"/>
              <c:layout>
                <c:manualLayout>
                  <c:x val="7.4321813452248231E-3"/>
                  <c:y val="-0.262499980125682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1D5-7144-AF51-89781634D912}"/>
                </c:ext>
              </c:extLst>
            </c:dLbl>
            <c:dLbl>
              <c:idx val="9"/>
              <c:layout>
                <c:manualLayout>
                  <c:x val="-2.9728725380899295E-3"/>
                  <c:y val="-0.285576901455413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1D5-7144-AF51-89781634D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6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13</c:v>
                </c:pt>
                <c:pt idx="9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D5-7144-AF51-89781634D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098703"/>
        <c:axId val="248100431"/>
      </c:areaChart>
      <c:area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Number of views</c:v>
                </c:pt>
              </c:strCache>
            </c:strRef>
          </c:tx>
          <c:spPr>
            <a:solidFill>
              <a:srgbClr val="FB6F7B">
                <a:alpha val="70000"/>
              </a:srgbClr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-3.4063770991357839E-18"/>
                  <c:y val="-1.4423075831081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1D5-7144-AF51-89781634D912}"/>
                </c:ext>
              </c:extLst>
            </c:dLbl>
            <c:dLbl>
              <c:idx val="1"/>
              <c:layout>
                <c:manualLayout>
                  <c:x val="0"/>
                  <c:y val="-1.4423075831081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1D5-7144-AF51-89781634D912}"/>
                </c:ext>
              </c:extLst>
            </c:dLbl>
            <c:dLbl>
              <c:idx val="2"/>
              <c:layout>
                <c:manualLayout>
                  <c:x val="-5.4502033586172543E-17"/>
                  <c:y val="-1.7307690997297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1D5-7144-AF51-89781634D912}"/>
                </c:ext>
              </c:extLst>
            </c:dLbl>
            <c:dLbl>
              <c:idx val="3"/>
              <c:layout>
                <c:manualLayout>
                  <c:x val="1.4864362690449647E-3"/>
                  <c:y val="-1.730769099729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1D5-7144-AF51-89781634D912}"/>
                </c:ext>
              </c:extLst>
            </c:dLbl>
            <c:dLbl>
              <c:idx val="4"/>
              <c:layout>
                <c:manualLayout>
                  <c:x val="0"/>
                  <c:y val="-2.01923061635141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1D5-7144-AF51-89781634D912}"/>
                </c:ext>
              </c:extLst>
            </c:dLbl>
            <c:dLbl>
              <c:idx val="5"/>
              <c:layout>
                <c:manualLayout>
                  <c:x val="4.459308807134894E-3"/>
                  <c:y val="-9.5192300485137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1D5-7144-AF51-89781634D912}"/>
                </c:ext>
              </c:extLst>
            </c:dLbl>
            <c:dLbl>
              <c:idx val="6"/>
              <c:layout>
                <c:manualLayout>
                  <c:x val="1.4864362690448557E-3"/>
                  <c:y val="-0.170192294806761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1D5-7144-AF51-89781634D912}"/>
                </c:ext>
              </c:extLst>
            </c:dLbl>
            <c:dLbl>
              <c:idx val="7"/>
              <c:layout>
                <c:manualLayout>
                  <c:x val="-1.0900406717234509E-16"/>
                  <c:y val="-0.22499998296487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1D5-7144-AF51-89781634D912}"/>
                </c:ext>
              </c:extLst>
            </c:dLbl>
            <c:dLbl>
              <c:idx val="8"/>
              <c:layout>
                <c:manualLayout>
                  <c:x val="7.4321813452249324E-3"/>
                  <c:y val="-0.245192289128385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1D5-7144-AF51-89781634D912}"/>
                </c:ext>
              </c:extLst>
            </c:dLbl>
            <c:dLbl>
              <c:idx val="9"/>
              <c:layout>
                <c:manualLayout>
                  <c:x val="-1.4864362690450736E-3"/>
                  <c:y val="-0.340384589613522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1D5-7144-AF51-89781634D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none" lIns="38100" tIns="19050" rIns="38100" bIns="216000" anchor="t" anchorCtr="0">
                <a:norm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APR 22</c:v>
                </c:pt>
                <c:pt idx="1">
                  <c:v>MAY 22</c:v>
                </c:pt>
                <c:pt idx="2">
                  <c:v>JUN 22</c:v>
                </c:pt>
                <c:pt idx="3">
                  <c:v>JUL 22</c:v>
                </c:pt>
                <c:pt idx="4">
                  <c:v>AUG 22</c:v>
                </c:pt>
                <c:pt idx="5">
                  <c:v>SEP 22</c:v>
                </c:pt>
                <c:pt idx="6">
                  <c:v>OCT 22</c:v>
                </c:pt>
                <c:pt idx="7">
                  <c:v>NOV 22</c:v>
                </c:pt>
                <c:pt idx="8">
                  <c:v>DEC 22</c:v>
                </c:pt>
                <c:pt idx="9">
                  <c:v>JAN 23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4.3</c:v>
                </c:pt>
                <c:pt idx="1">
                  <c:v>4</c:v>
                </c:pt>
                <c:pt idx="2">
                  <c:v>3.4</c:v>
                </c:pt>
                <c:pt idx="3">
                  <c:v>8.6</c:v>
                </c:pt>
                <c:pt idx="4">
                  <c:v>2.8</c:v>
                </c:pt>
                <c:pt idx="5">
                  <c:v>43.3</c:v>
                </c:pt>
                <c:pt idx="6">
                  <c:v>83.3</c:v>
                </c:pt>
                <c:pt idx="7">
                  <c:v>113.6</c:v>
                </c:pt>
                <c:pt idx="8">
                  <c:v>119.4</c:v>
                </c:pt>
                <c:pt idx="9">
                  <c:v>174.3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D5-7144-AF51-89781634D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103535"/>
        <c:axId val="351111391"/>
      </c:areaChart>
      <c:catAx>
        <c:axId val="2480987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248100431"/>
        <c:crosses val="autoZero"/>
        <c:auto val="1"/>
        <c:lblAlgn val="ctr"/>
        <c:lblOffset val="100"/>
        <c:noMultiLvlLbl val="0"/>
      </c:catAx>
      <c:valAx>
        <c:axId val="248100431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7ACCD7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248098703"/>
        <c:crosses val="autoZero"/>
        <c:crossBetween val="midCat"/>
      </c:valAx>
      <c:valAx>
        <c:axId val="35111139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FB6F7B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FB6F7B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351103535"/>
        <c:crosses val="max"/>
        <c:crossBetween val="midCat"/>
      </c:valAx>
      <c:catAx>
        <c:axId val="35110353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111139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Total views by sport</a:t>
            </a:r>
          </a:p>
        </c:rich>
      </c:tx>
      <c:layout>
        <c:manualLayout>
          <c:xMode val="edge"/>
          <c:yMode val="edge"/>
          <c:x val="2.0092316046701059E-2"/>
          <c:y val="2.8641455336745083E-2"/>
        </c:manualLayout>
      </c:layout>
      <c:overlay val="0"/>
      <c:spPr>
        <a:solidFill>
          <a:schemeClr val="tx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6600208817000762"/>
          <c:y val="0.19357865086466877"/>
          <c:w val="0.58405818015134991"/>
          <c:h val="0.689658680553554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views by sport</c:v>
                </c:pt>
              </c:strCache>
            </c:strRef>
          </c:tx>
          <c:dPt>
            <c:idx val="0"/>
            <c:bubble3D val="0"/>
            <c:spPr>
              <a:solidFill>
                <a:srgbClr val="85A8D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1C4-AB43-9429-7A50D8C21F39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1C4-AB43-9429-7A50D8C21F39}"/>
              </c:ext>
            </c:extLst>
          </c:dPt>
          <c:dPt>
            <c:idx val="2"/>
            <c:bubble3D val="0"/>
            <c:spPr>
              <a:solidFill>
                <a:srgbClr val="999DA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1C4-AB43-9429-7A50D8C21F39}"/>
              </c:ext>
            </c:extLst>
          </c:dPt>
          <c:dPt>
            <c:idx val="3"/>
            <c:bubble3D val="0"/>
            <c:spPr>
              <a:solidFill>
                <a:srgbClr val="FFC05E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1C4-AB43-9429-7A50D8C21F39}"/>
              </c:ext>
            </c:extLst>
          </c:dPt>
          <c:dPt>
            <c:idx val="4"/>
            <c:bubble3D val="0"/>
            <c:spPr>
              <a:solidFill>
                <a:srgbClr val="48C4F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1C4-AB43-9429-7A50D8C21F39}"/>
              </c:ext>
            </c:extLst>
          </c:dPt>
          <c:dPt>
            <c:idx val="5"/>
            <c:bubble3D val="0"/>
            <c:spPr>
              <a:solidFill>
                <a:srgbClr val="FB6F7B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1C4-AB43-9429-7A50D8C21F39}"/>
              </c:ext>
            </c:extLst>
          </c:dPt>
          <c:dPt>
            <c:idx val="6"/>
            <c:bubble3D val="0"/>
            <c:spPr>
              <a:solidFill>
                <a:srgbClr val="3AB5C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91C4-AB43-9429-7A50D8C21F39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91C4-AB43-9429-7A50D8C21F39}"/>
              </c:ext>
            </c:extLst>
          </c:dPt>
          <c:cat>
            <c:strRef>
              <c:f>Sheet1!$A$2:$A$9</c:f>
              <c:strCache>
                <c:ptCount val="8"/>
                <c:pt idx="0">
                  <c:v>Ice Hockey: 68%</c:v>
                </c:pt>
                <c:pt idx="1">
                  <c:v>Soccer: 29%</c:v>
                </c:pt>
                <c:pt idx="2">
                  <c:v>Basketball: 1%</c:v>
                </c:pt>
                <c:pt idx="3">
                  <c:v>Greyhound Racing: 1%</c:v>
                </c:pt>
                <c:pt idx="4">
                  <c:v>Darts: 1%</c:v>
                </c:pt>
                <c:pt idx="5">
                  <c:v>Horse Racing (&lt;1%)</c:v>
                </c:pt>
                <c:pt idx="6">
                  <c:v>Tennis (&gt;1%)</c:v>
                </c:pt>
                <c:pt idx="7">
                  <c:v>Other (&lt;1%)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0.68</c:v>
                </c:pt>
                <c:pt idx="1">
                  <c:v>0.28999999999999998</c:v>
                </c:pt>
                <c:pt idx="2">
                  <c:v>0.01</c:v>
                </c:pt>
                <c:pt idx="3">
                  <c:v>0.01</c:v>
                </c:pt>
                <c:pt idx="4">
                  <c:v>0.01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1C4-AB43-9429-7A50D8C21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Total views by operator</a:t>
            </a:r>
          </a:p>
        </c:rich>
      </c:tx>
      <c:layout>
        <c:manualLayout>
          <c:xMode val="edge"/>
          <c:yMode val="edge"/>
          <c:x val="2.6350681156042888E-2"/>
          <c:y val="2.2276687484135065E-2"/>
        </c:manualLayout>
      </c:layout>
      <c:overlay val="0"/>
      <c:spPr>
        <a:solidFill>
          <a:schemeClr val="tx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051997196798695"/>
          <c:y val="0.19979632742871647"/>
          <c:w val="0.57604419669185225"/>
          <c:h val="0.686302142546242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views by operator</c:v>
                </c:pt>
              </c:strCache>
            </c:strRef>
          </c:tx>
          <c:dPt>
            <c:idx val="0"/>
            <c:bubble3D val="0"/>
            <c:spPr>
              <a:solidFill>
                <a:srgbClr val="FB6F7B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400-6641-BB8C-3062B7A3F1C0}"/>
              </c:ext>
            </c:extLst>
          </c:dPt>
          <c:dPt>
            <c:idx val="1"/>
            <c:bubble3D val="0"/>
            <c:spPr>
              <a:solidFill>
                <a:srgbClr val="3AB5C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2400-6641-BB8C-3062B7A3F1C0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400-6641-BB8C-3062B7A3F1C0}"/>
              </c:ext>
            </c:extLst>
          </c:dPt>
          <c:dPt>
            <c:idx val="3"/>
            <c:bubble3D val="0"/>
            <c:spPr>
              <a:solidFill>
                <a:srgbClr val="48C4F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400-6641-BB8C-3062B7A3F1C0}"/>
              </c:ext>
            </c:extLst>
          </c:dPt>
          <c:dPt>
            <c:idx val="4"/>
            <c:bubble3D val="0"/>
            <c:spPr>
              <a:solidFill>
                <a:srgbClr val="999DA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2400-6641-BB8C-3062B7A3F1C0}"/>
              </c:ext>
            </c:extLst>
          </c:dPt>
          <c:dPt>
            <c:idx val="5"/>
            <c:bubble3D val="0"/>
            <c:spPr>
              <a:solidFill>
                <a:srgbClr val="FFC05E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400-6641-BB8C-3062B7A3F1C0}"/>
              </c:ext>
            </c:extLst>
          </c:dPt>
          <c:dPt>
            <c:idx val="6"/>
            <c:bubble3D val="0"/>
            <c:spPr>
              <a:solidFill>
                <a:srgbClr val="85A8D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8-2400-6641-BB8C-3062B7A3F1C0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400-6641-BB8C-3062B7A3F1C0}"/>
              </c:ext>
            </c:extLst>
          </c:dPt>
          <c:cat>
            <c:strRef>
              <c:f>Sheet1!$A$2:$A$9</c:f>
              <c:strCache>
                <c:ptCount val="8"/>
                <c:pt idx="0">
                  <c:v>Fonbet: 49%</c:v>
                </c:pt>
                <c:pt idx="1">
                  <c:v>Winline: 28%</c:v>
                </c:pt>
                <c:pt idx="2">
                  <c:v>Kaizen Gaming: 6%</c:v>
                </c:pt>
                <c:pt idx="3">
                  <c:v>Bet365: 7%</c:v>
                </c:pt>
                <c:pt idx="4">
                  <c:v>Liga Stavok: 2%</c:v>
                </c:pt>
                <c:pt idx="5">
                  <c:v>Olimpbet: 3%</c:v>
                </c:pt>
                <c:pt idx="6">
                  <c:v>Tipsport: 2%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0.49</c:v>
                </c:pt>
                <c:pt idx="1">
                  <c:v>0.28000000000000003</c:v>
                </c:pt>
                <c:pt idx="2">
                  <c:v>0.06</c:v>
                </c:pt>
                <c:pt idx="3">
                  <c:v>7.0000000000000007E-2</c:v>
                </c:pt>
                <c:pt idx="4">
                  <c:v>0.02</c:v>
                </c:pt>
                <c:pt idx="5">
                  <c:v>0.03</c:v>
                </c:pt>
                <c:pt idx="6">
                  <c:v>0.02</c:v>
                </c:pt>
                <c:pt idx="7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00-6641-BB8C-3062B7A3F1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competitions</c:v>
                </c:pt>
              </c:strCache>
            </c:strRef>
          </c:tx>
          <c:spPr>
            <a:solidFill>
              <a:srgbClr val="FB6F7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overflow" horzOverflow="overflow" vert="horz" wrap="none" lIns="0" tIns="0" rIns="0" bIns="19050" anchor="t" anchorCtr="1">
                <a:spAutoFit/>
              </a:bodyPr>
              <a:lstStyle/>
              <a:p>
                <a:pPr algn="l">
                  <a:defRPr sz="8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mmm\-yy</c:formatCode>
                <c:ptCount val="10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7962</c:v>
                </c:pt>
                <c:pt idx="1">
                  <c:v>7317</c:v>
                </c:pt>
                <c:pt idx="2">
                  <c:v>6526</c:v>
                </c:pt>
                <c:pt idx="3">
                  <c:v>6406</c:v>
                </c:pt>
                <c:pt idx="4">
                  <c:v>6115</c:v>
                </c:pt>
                <c:pt idx="5">
                  <c:v>6990</c:v>
                </c:pt>
                <c:pt idx="6">
                  <c:v>8085</c:v>
                </c:pt>
                <c:pt idx="7">
                  <c:v>6780</c:v>
                </c:pt>
                <c:pt idx="8">
                  <c:v>6886</c:v>
                </c:pt>
                <c:pt idx="9">
                  <c:v>8352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44-3149-97AD-FCEBDD8E6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9"/>
        <c:overlap val="-100"/>
        <c:axId val="23984751"/>
        <c:axId val="23986479"/>
      </c:barChar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Number of sports</c:v>
                </c:pt>
              </c:strCache>
            </c:strRef>
          </c:tx>
          <c:spPr>
            <a:solidFill>
              <a:srgbClr val="7ACCD7"/>
            </a:solidFill>
            <a:ln>
              <a:noFill/>
            </a:ln>
            <a:effectLst/>
          </c:spPr>
          <c:invertIfNegative val="0"/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0" tIns="0" rIns="0" bIns="0" anchor="b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12-3444-3149-97AD-FCEBDD8E6A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mmm\-yy</c:formatCode>
                <c:ptCount val="10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</c:v>
                </c:pt>
                <c:pt idx="1">
                  <c:v>14</c:v>
                </c:pt>
                <c:pt idx="2">
                  <c:v>13</c:v>
                </c:pt>
                <c:pt idx="3">
                  <c:v>12</c:v>
                </c:pt>
                <c:pt idx="4">
                  <c:v>14</c:v>
                </c:pt>
                <c:pt idx="5">
                  <c:v>15</c:v>
                </c:pt>
                <c:pt idx="6">
                  <c:v>17</c:v>
                </c:pt>
                <c:pt idx="7">
                  <c:v>17</c:v>
                </c:pt>
                <c:pt idx="8">
                  <c:v>16</c:v>
                </c:pt>
                <c:pt idx="9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44-3149-97AD-FCEBDD8E6A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Number of events</c:v>
                </c:pt>
              </c:strCache>
            </c:strRef>
          </c:tx>
          <c:spPr>
            <a:solidFill>
              <a:srgbClr val="999DA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0" tIns="0" rIns="0" bIns="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Sheet1!$A$2:$A$11</c:f>
              <c:numCache>
                <c:formatCode>mmm\-yy</c:formatCode>
                <c:ptCount val="10"/>
                <c:pt idx="0">
                  <c:v>44652</c:v>
                </c:pt>
                <c:pt idx="1">
                  <c:v>44682</c:v>
                </c:pt>
                <c:pt idx="2">
                  <c:v>44713</c:v>
                </c:pt>
                <c:pt idx="3">
                  <c:v>44743</c:v>
                </c:pt>
                <c:pt idx="4">
                  <c:v>44774</c:v>
                </c:pt>
                <c:pt idx="5">
                  <c:v>44805</c:v>
                </c:pt>
                <c:pt idx="6">
                  <c:v>44835</c:v>
                </c:pt>
                <c:pt idx="7">
                  <c:v>44866</c:v>
                </c:pt>
                <c:pt idx="8">
                  <c:v>44896</c:v>
                </c:pt>
                <c:pt idx="9">
                  <c:v>44927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262</c:v>
                </c:pt>
                <c:pt idx="1">
                  <c:v>243</c:v>
                </c:pt>
                <c:pt idx="2">
                  <c:v>215</c:v>
                </c:pt>
                <c:pt idx="3">
                  <c:v>195</c:v>
                </c:pt>
                <c:pt idx="4">
                  <c:v>184</c:v>
                </c:pt>
                <c:pt idx="5">
                  <c:v>314</c:v>
                </c:pt>
                <c:pt idx="6">
                  <c:v>376</c:v>
                </c:pt>
                <c:pt idx="7">
                  <c:v>314</c:v>
                </c:pt>
                <c:pt idx="8">
                  <c:v>260</c:v>
                </c:pt>
                <c:pt idx="9">
                  <c:v>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44-3149-97AD-FCEBDD8E6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439374095"/>
        <c:axId val="408974095"/>
      </c:barChart>
      <c:dateAx>
        <c:axId val="23984751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FB6F7B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23986479"/>
        <c:crosses val="autoZero"/>
        <c:auto val="1"/>
        <c:lblOffset val="100"/>
        <c:baseTimeUnit val="months"/>
      </c:dateAx>
      <c:valAx>
        <c:axId val="23986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FB6F7B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23984751"/>
        <c:crosses val="autoZero"/>
        <c:crossBetween val="between"/>
      </c:valAx>
      <c:valAx>
        <c:axId val="408974095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rgbClr val="7ACCD7"/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n-US"/>
          </a:p>
        </c:txPr>
        <c:crossAx val="439374095"/>
        <c:crosses val="max"/>
        <c:crossBetween val="between"/>
      </c:valAx>
      <c:dateAx>
        <c:axId val="439374095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408974095"/>
        <c:crosses val="autoZero"/>
        <c:auto val="1"/>
        <c:lblOffset val="100"/>
        <c:baseTimeUnit val="months"/>
        <c:majorUnit val="1"/>
        <c:minorUnit val="1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6" indent="0" algn="ctr">
              <a:buNone/>
              <a:defRPr sz="1800"/>
            </a:lvl3pPr>
            <a:lvl4pPr marL="1371638" indent="0" algn="ctr">
              <a:buNone/>
              <a:defRPr sz="1600"/>
            </a:lvl4pPr>
            <a:lvl5pPr marL="1828851" indent="0" algn="ctr">
              <a:buNone/>
              <a:defRPr sz="1600"/>
            </a:lvl5pPr>
            <a:lvl6pPr marL="2286064" indent="0" algn="ctr">
              <a:buNone/>
              <a:defRPr sz="1600"/>
            </a:lvl6pPr>
            <a:lvl7pPr marL="2743277" indent="0" algn="ctr">
              <a:buNone/>
              <a:defRPr sz="1600"/>
            </a:lvl7pPr>
            <a:lvl8pPr marL="3200489" indent="0" algn="ctr">
              <a:buNone/>
              <a:defRPr sz="1600"/>
            </a:lvl8pPr>
            <a:lvl9pPr marL="3657703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72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3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3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3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6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4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6" indent="0">
              <a:buNone/>
              <a:defRPr sz="1800" b="1"/>
            </a:lvl3pPr>
            <a:lvl4pPr marL="1371638" indent="0">
              <a:buNone/>
              <a:defRPr sz="1600" b="1"/>
            </a:lvl4pPr>
            <a:lvl5pPr marL="1828851" indent="0">
              <a:buNone/>
              <a:defRPr sz="1600" b="1"/>
            </a:lvl5pPr>
            <a:lvl6pPr marL="2286064" indent="0">
              <a:buNone/>
              <a:defRPr sz="1600" b="1"/>
            </a:lvl6pPr>
            <a:lvl7pPr marL="2743277" indent="0">
              <a:buNone/>
              <a:defRPr sz="1600" b="1"/>
            </a:lvl7pPr>
            <a:lvl8pPr marL="3200489" indent="0">
              <a:buNone/>
              <a:defRPr sz="1600" b="1"/>
            </a:lvl8pPr>
            <a:lvl9pPr marL="36577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6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1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1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4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8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12" indent="0">
              <a:buNone/>
              <a:defRPr sz="2801"/>
            </a:lvl2pPr>
            <a:lvl3pPr marL="914426" indent="0">
              <a:buNone/>
              <a:defRPr sz="2400"/>
            </a:lvl3pPr>
            <a:lvl4pPr marL="1371638" indent="0">
              <a:buNone/>
              <a:defRPr sz="2000"/>
            </a:lvl4pPr>
            <a:lvl5pPr marL="1828851" indent="0">
              <a:buNone/>
              <a:defRPr sz="2000"/>
            </a:lvl5pPr>
            <a:lvl6pPr marL="2286064" indent="0">
              <a:buNone/>
              <a:defRPr sz="2000"/>
            </a:lvl6pPr>
            <a:lvl7pPr marL="2743277" indent="0">
              <a:buNone/>
              <a:defRPr sz="2000"/>
            </a:lvl7pPr>
            <a:lvl8pPr marL="3200489" indent="0">
              <a:buNone/>
              <a:defRPr sz="2000"/>
            </a:lvl8pPr>
            <a:lvl9pPr marL="3657703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6" indent="0">
              <a:buNone/>
              <a:defRPr sz="1200"/>
            </a:lvl3pPr>
            <a:lvl4pPr marL="1371638" indent="0">
              <a:buNone/>
              <a:defRPr sz="1000"/>
            </a:lvl4pPr>
            <a:lvl5pPr marL="1828851" indent="0">
              <a:buNone/>
              <a:defRPr sz="1000"/>
            </a:lvl5pPr>
            <a:lvl6pPr marL="2286064" indent="0">
              <a:buNone/>
              <a:defRPr sz="1000"/>
            </a:lvl6pPr>
            <a:lvl7pPr marL="2743277" indent="0">
              <a:buNone/>
              <a:defRPr sz="1000"/>
            </a:lvl7pPr>
            <a:lvl8pPr marL="3200489" indent="0">
              <a:buNone/>
              <a:defRPr sz="1000"/>
            </a:lvl8pPr>
            <a:lvl9pPr marL="36577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6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89DE8-CB11-9849-AA57-CDA72C171523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A237-0EE8-AE42-AF15-FC25EF7EE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2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2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7" indent="-228607" algn="l" defTabSz="9144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85819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32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5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8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70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84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96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09" indent="-228607" algn="l" defTabSz="9144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6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8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51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64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77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9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03" algn="l" defTabSz="9144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E93A25-54AD-C84F-8C87-20A5BD78FD67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5C4A70-EDC4-D4AD-E525-B8C4F77B25E2}"/>
              </a:ext>
            </a:extLst>
          </p:cNvPr>
          <p:cNvSpPr txBox="1"/>
          <p:nvPr/>
        </p:nvSpPr>
        <p:spPr>
          <a:xfrm>
            <a:off x="1726326" y="4298731"/>
            <a:ext cx="6453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3466"/>
                </a:solidFill>
                <a:latin typeface="Poppins" pitchFamily="2" charset="77"/>
                <a:cs typeface="Poppins" pitchFamily="2" charset="77"/>
              </a:rPr>
              <a:t>DATA CHART</a:t>
            </a:r>
            <a:r>
              <a:rPr lang="en-US" sz="3200" dirty="0">
                <a:solidFill>
                  <a:srgbClr val="FF3466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PRESENTATION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2943F0-8BAA-BB2E-09FE-E920995C4E99}"/>
              </a:ext>
            </a:extLst>
          </p:cNvPr>
          <p:cNvCxnSpPr>
            <a:cxnSpLocks/>
          </p:cNvCxnSpPr>
          <p:nvPr/>
        </p:nvCxnSpPr>
        <p:spPr>
          <a:xfrm>
            <a:off x="4439307" y="4004966"/>
            <a:ext cx="1027386" cy="0"/>
          </a:xfrm>
          <a:prstGeom prst="line">
            <a:avLst/>
          </a:prstGeom>
          <a:ln w="76200">
            <a:solidFill>
              <a:srgbClr val="FF34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D943E08-E64C-82BB-E10F-BB6823E71E25}"/>
              </a:ext>
            </a:extLst>
          </p:cNvPr>
          <p:cNvSpPr txBox="1"/>
          <p:nvPr/>
        </p:nvSpPr>
        <p:spPr>
          <a:xfrm>
            <a:off x="3739056" y="4922202"/>
            <a:ext cx="242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Poppins Light" pitchFamily="2" charset="77"/>
                <a:cs typeface="Poppins Light" pitchFamily="2" charset="77"/>
              </a:rPr>
              <a:t>[MONTH] [YEAR]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1C2165-BE62-699F-CC42-EF67FD056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616" y="2050147"/>
            <a:ext cx="5208768" cy="50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1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9A374-F90D-74FC-E209-FA5E6661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45468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Poppins Light" pitchFamily="2" charset="77"/>
                <a:cs typeface="Poppins Light" pitchFamily="2" charset="77"/>
              </a:rPr>
              <a:t>Infographic: </a:t>
            </a:r>
            <a:r>
              <a:rPr lang="en-US" sz="3200" b="1" dirty="0">
                <a:latin typeface="Poppins SemiBold" pitchFamily="2" charset="77"/>
                <a:cs typeface="Poppins SemiBold" pitchFamily="2" charset="77"/>
              </a:rPr>
              <a:t>Data Chart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A747-674E-FCAB-55C9-3759CCBA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877763"/>
            <a:ext cx="8543925" cy="3363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Poppins SemiBold" pitchFamily="2" charset="77"/>
                <a:cs typeface="Poppins SemiBold" pitchFamily="2" charset="77"/>
              </a:rPr>
              <a:t>Series 1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cs typeface="Poppins" pitchFamily="2" charset="77"/>
              </a:rPr>
              <a:t>Events by content provider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076CB6D-424B-CADB-A3C4-5DB64FA3AF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5421477"/>
              </p:ext>
            </p:extLst>
          </p:nvPr>
        </p:nvGraphicFramePr>
        <p:xfrm>
          <a:off x="681037" y="1473798"/>
          <a:ext cx="8678116" cy="4156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B551833E-CAC0-C1C5-8E01-48BA235CF8B3}"/>
              </a:ext>
            </a:extLst>
          </p:cNvPr>
          <p:cNvSpPr/>
          <p:nvPr/>
        </p:nvSpPr>
        <p:spPr>
          <a:xfrm>
            <a:off x="8315661" y="3797451"/>
            <a:ext cx="1172583" cy="1172583"/>
          </a:xfrm>
          <a:prstGeom prst="ellipse">
            <a:avLst/>
          </a:prstGeom>
          <a:solidFill>
            <a:srgbClr val="999DA1">
              <a:alpha val="3528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Poppins" pitchFamily="2" charset="77"/>
                <a:cs typeface="Poppins" pitchFamily="2" charset="77"/>
              </a:rPr>
              <a:t>MODUS </a:t>
            </a:r>
            <a:br>
              <a:rPr lang="en-US" sz="800" dirty="0">
                <a:latin typeface="Poppins" pitchFamily="2" charset="77"/>
                <a:cs typeface="Poppins" pitchFamily="2" charset="77"/>
              </a:rPr>
            </a:br>
            <a:r>
              <a:rPr lang="en-US" sz="800" dirty="0">
                <a:latin typeface="Poppins" pitchFamily="2" charset="77"/>
                <a:cs typeface="Poppins" pitchFamily="2" charset="77"/>
              </a:rPr>
              <a:t>335</a:t>
            </a:r>
            <a:br>
              <a:rPr lang="en-US" sz="800" dirty="0">
                <a:latin typeface="Poppins" pitchFamily="2" charset="77"/>
                <a:cs typeface="Poppins" pitchFamily="2" charset="77"/>
              </a:rPr>
            </a:br>
            <a:r>
              <a:rPr lang="en-US" sz="800" dirty="0">
                <a:latin typeface="Poppins" pitchFamily="2" charset="77"/>
                <a:cs typeface="Poppins" pitchFamily="2" charset="77"/>
              </a:rPr>
              <a:t>IDEAS &amp; SOLUTIONS </a:t>
            </a:r>
            <a:br>
              <a:rPr lang="en-US" sz="800" dirty="0">
                <a:latin typeface="Poppins" pitchFamily="2" charset="77"/>
                <a:cs typeface="Poppins" pitchFamily="2" charset="77"/>
              </a:rPr>
            </a:br>
            <a:r>
              <a:rPr lang="en-US" sz="800" dirty="0">
                <a:latin typeface="Poppins" pitchFamily="2" charset="77"/>
                <a:cs typeface="Poppins" pitchFamily="2" charset="77"/>
              </a:rPr>
              <a:t>270</a:t>
            </a:r>
          </a:p>
          <a:p>
            <a:pPr algn="ctr"/>
            <a:r>
              <a:rPr lang="en-US" sz="800" dirty="0">
                <a:latin typeface="Poppins" pitchFamily="2" charset="77"/>
                <a:cs typeface="Poppins" pitchFamily="2" charset="77"/>
              </a:rPr>
              <a:t>BETGENIUS</a:t>
            </a:r>
            <a:br>
              <a:rPr lang="en-US" sz="800" dirty="0">
                <a:latin typeface="Poppins" pitchFamily="2" charset="77"/>
                <a:cs typeface="Poppins" pitchFamily="2" charset="77"/>
              </a:rPr>
            </a:br>
            <a:r>
              <a:rPr lang="en-US" sz="800" dirty="0">
                <a:latin typeface="Poppins" pitchFamily="2" charset="77"/>
                <a:cs typeface="Poppins" pitchFamily="2" charset="77"/>
              </a:rPr>
              <a:t>179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B3C71F-47EE-84E2-342C-918D617182D4}"/>
              </a:ext>
            </a:extLst>
          </p:cNvPr>
          <p:cNvSpPr/>
          <p:nvPr/>
        </p:nvSpPr>
        <p:spPr>
          <a:xfrm>
            <a:off x="2549563" y="6045799"/>
            <a:ext cx="473337" cy="473337"/>
          </a:xfrm>
          <a:prstGeom prst="ellipse">
            <a:avLst/>
          </a:prstGeom>
          <a:solidFill>
            <a:srgbClr val="3AB5C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ECF79A4-72FD-E7E7-C3A2-C47D4F5F5757}"/>
              </a:ext>
            </a:extLst>
          </p:cNvPr>
          <p:cNvSpPr/>
          <p:nvPr/>
        </p:nvSpPr>
        <p:spPr>
          <a:xfrm>
            <a:off x="2874085" y="6047655"/>
            <a:ext cx="473337" cy="473337"/>
          </a:xfrm>
          <a:prstGeom prst="ellipse">
            <a:avLst/>
          </a:prstGeom>
          <a:solidFill>
            <a:srgbClr val="48C4F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92DEF2-3E34-D973-B693-3BDEA0A3F9B5}"/>
              </a:ext>
            </a:extLst>
          </p:cNvPr>
          <p:cNvSpPr/>
          <p:nvPr/>
        </p:nvSpPr>
        <p:spPr>
          <a:xfrm>
            <a:off x="3523129" y="6045798"/>
            <a:ext cx="473337" cy="473337"/>
          </a:xfrm>
          <a:prstGeom prst="ellipse">
            <a:avLst/>
          </a:prstGeom>
          <a:solidFill>
            <a:srgbClr val="FFC05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799D8A6-86A5-E53F-CBFA-5E1CA5FDEB99}"/>
              </a:ext>
            </a:extLst>
          </p:cNvPr>
          <p:cNvSpPr/>
          <p:nvPr/>
        </p:nvSpPr>
        <p:spPr>
          <a:xfrm>
            <a:off x="3198607" y="6045798"/>
            <a:ext cx="473337" cy="473337"/>
          </a:xfrm>
          <a:prstGeom prst="ellipse">
            <a:avLst/>
          </a:prstGeom>
          <a:solidFill>
            <a:srgbClr val="FB6F7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054A818-56D9-E05C-1EC2-721CD7986529}"/>
              </a:ext>
            </a:extLst>
          </p:cNvPr>
          <p:cNvSpPr/>
          <p:nvPr/>
        </p:nvSpPr>
        <p:spPr>
          <a:xfrm>
            <a:off x="3844064" y="6045797"/>
            <a:ext cx="473337" cy="473337"/>
          </a:xfrm>
          <a:prstGeom prst="ellipse">
            <a:avLst/>
          </a:prstGeom>
          <a:solidFill>
            <a:srgbClr val="85A8D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C20E661-8146-2950-6C5A-29F64C9C0D8D}"/>
              </a:ext>
            </a:extLst>
          </p:cNvPr>
          <p:cNvSpPr/>
          <p:nvPr/>
        </p:nvSpPr>
        <p:spPr>
          <a:xfrm>
            <a:off x="4159616" y="6045800"/>
            <a:ext cx="473337" cy="473337"/>
          </a:xfrm>
          <a:prstGeom prst="ellipse">
            <a:avLst/>
          </a:prstGeom>
          <a:solidFill>
            <a:srgbClr val="999DA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ACF66F5D-6AAF-0945-EA1C-CD046C383BE0}"/>
              </a:ext>
            </a:extLst>
          </p:cNvPr>
          <p:cNvSpPr txBox="1">
            <a:spLocks/>
          </p:cNvSpPr>
          <p:nvPr/>
        </p:nvSpPr>
        <p:spPr>
          <a:xfrm>
            <a:off x="4632953" y="6215872"/>
            <a:ext cx="3187857" cy="27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Total events: </a:t>
            </a:r>
            <a:r>
              <a:rPr lang="en-US" sz="2400" b="1" dirty="0">
                <a:latin typeface="Poppins SemiBold" pitchFamily="2" charset="77"/>
                <a:cs typeface="Poppins SemiBold" pitchFamily="2" charset="77"/>
              </a:rPr>
              <a:t>71,419</a:t>
            </a:r>
          </a:p>
        </p:txBody>
      </p:sp>
    </p:spTree>
    <p:extLst>
      <p:ext uri="{BB962C8B-B14F-4D97-AF65-F5344CB8AC3E}">
        <p14:creationId xmlns:p14="http://schemas.microsoft.com/office/powerpoint/2010/main" val="5328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9A374-F90D-74FC-E209-FA5E6661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45468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Poppins Light" pitchFamily="2" charset="77"/>
                <a:cs typeface="Poppins Light" pitchFamily="2" charset="77"/>
              </a:rPr>
              <a:t>Infographic: </a:t>
            </a:r>
            <a:r>
              <a:rPr lang="en-US" sz="3200" b="1" dirty="0">
                <a:latin typeface="Poppins SemiBold" pitchFamily="2" charset="77"/>
                <a:cs typeface="Poppins SemiBold" pitchFamily="2" charset="77"/>
              </a:rPr>
              <a:t>Data Chart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A747-674E-FCAB-55C9-3759CCBA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877763"/>
            <a:ext cx="8543925" cy="3363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Poppins SemiBold" pitchFamily="2" charset="77"/>
                <a:cs typeface="Poppins SemiBold" pitchFamily="2" charset="77"/>
              </a:rPr>
              <a:t>ONE PLATFORM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cs typeface="Poppins" pitchFamily="2" charset="77"/>
              </a:rPr>
              <a:t>Views / Operators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799D8A6-86A5-E53F-CBFA-5E1CA5FDEB99}"/>
              </a:ext>
            </a:extLst>
          </p:cNvPr>
          <p:cNvSpPr/>
          <p:nvPr/>
        </p:nvSpPr>
        <p:spPr>
          <a:xfrm>
            <a:off x="3316943" y="6045798"/>
            <a:ext cx="473337" cy="473337"/>
          </a:xfrm>
          <a:prstGeom prst="ellipse">
            <a:avLst/>
          </a:prstGeom>
          <a:solidFill>
            <a:srgbClr val="FB6F7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ACF66F5D-6AAF-0945-EA1C-CD046C383BE0}"/>
              </a:ext>
            </a:extLst>
          </p:cNvPr>
          <p:cNvSpPr txBox="1">
            <a:spLocks/>
          </p:cNvSpPr>
          <p:nvPr/>
        </p:nvSpPr>
        <p:spPr>
          <a:xfrm>
            <a:off x="3790280" y="6188349"/>
            <a:ext cx="3187857" cy="27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Poppins Light" pitchFamily="2" charset="77"/>
                <a:cs typeface="Poppins Light" pitchFamily="2" charset="77"/>
              </a:rPr>
              <a:t>Total views: </a:t>
            </a:r>
            <a:r>
              <a:rPr lang="en-US" sz="2400" b="1" dirty="0">
                <a:latin typeface="Poppins SemiBold" pitchFamily="2" charset="77"/>
                <a:cs typeface="Poppins SemiBold" pitchFamily="2" charset="77"/>
              </a:rPr>
              <a:t>557m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D4E3498-7D9C-4222-A53C-F4764933E7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1364765"/>
              </p:ext>
            </p:extLst>
          </p:nvPr>
        </p:nvGraphicFramePr>
        <p:xfrm>
          <a:off x="681038" y="1227667"/>
          <a:ext cx="8543925" cy="440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9791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C97B67A-0935-7004-2E3C-293F518F43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7592642"/>
              </p:ext>
            </p:extLst>
          </p:nvPr>
        </p:nvGraphicFramePr>
        <p:xfrm>
          <a:off x="5041339" y="1700781"/>
          <a:ext cx="4712260" cy="3990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itle 1">
            <a:extLst>
              <a:ext uri="{FF2B5EF4-FFF2-40B4-BE49-F238E27FC236}">
                <a16:creationId xmlns:a16="http://schemas.microsoft.com/office/drawing/2014/main" id="{ACF66F5D-6AAF-0945-EA1C-CD046C383BE0}"/>
              </a:ext>
            </a:extLst>
          </p:cNvPr>
          <p:cNvSpPr txBox="1">
            <a:spLocks/>
          </p:cNvSpPr>
          <p:nvPr/>
        </p:nvSpPr>
        <p:spPr>
          <a:xfrm>
            <a:off x="649647" y="6054741"/>
            <a:ext cx="2881421" cy="343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latin typeface="Poppins Light" pitchFamily="2" charset="77"/>
                <a:cs typeface="Poppins Light" pitchFamily="2" charset="77"/>
              </a:rPr>
              <a:t>Fonbet</a:t>
            </a:r>
            <a:r>
              <a:rPr lang="en-US" sz="2000" dirty="0">
                <a:latin typeface="Poppins Light" pitchFamily="2" charset="77"/>
                <a:cs typeface="Poppins Light" pitchFamily="2" charset="77"/>
              </a:rPr>
              <a:t>: </a:t>
            </a:r>
            <a:r>
              <a:rPr lang="en-US" sz="2000" b="1" dirty="0">
                <a:latin typeface="Poppins SemiBold" pitchFamily="2" charset="77"/>
                <a:cs typeface="Poppins SemiBold" pitchFamily="2" charset="77"/>
              </a:rPr>
              <a:t>273m views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39A374-F90D-74FC-E209-FA5E6661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45468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Poppins Light" pitchFamily="2" charset="77"/>
                <a:cs typeface="Poppins Light" pitchFamily="2" charset="77"/>
              </a:rPr>
              <a:t>Infographic: </a:t>
            </a:r>
            <a:r>
              <a:rPr lang="en-US" sz="3200" b="1" dirty="0">
                <a:latin typeface="Poppins SemiBold" pitchFamily="2" charset="77"/>
                <a:cs typeface="Poppins SemiBold" pitchFamily="2" charset="77"/>
              </a:rPr>
              <a:t>Data Chart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A747-674E-FCAB-55C9-3759CCBA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864700"/>
            <a:ext cx="8543925" cy="3363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cs typeface="Poppins" pitchFamily="2" charset="77"/>
              </a:rPr>
              <a:t>Percentage total views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799D8A6-86A5-E53F-CBFA-5E1CA5FDEB99}"/>
              </a:ext>
            </a:extLst>
          </p:cNvPr>
          <p:cNvSpPr/>
          <p:nvPr/>
        </p:nvSpPr>
        <p:spPr>
          <a:xfrm>
            <a:off x="372647" y="6055500"/>
            <a:ext cx="277000" cy="277000"/>
          </a:xfrm>
          <a:prstGeom prst="ellipse">
            <a:avLst/>
          </a:prstGeom>
          <a:solidFill>
            <a:srgbClr val="FB6F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CEDD3B-E0CB-B403-A4E7-4CB45FAD740D}"/>
              </a:ext>
            </a:extLst>
          </p:cNvPr>
          <p:cNvSpPr txBox="1">
            <a:spLocks/>
          </p:cNvSpPr>
          <p:nvPr/>
        </p:nvSpPr>
        <p:spPr>
          <a:xfrm>
            <a:off x="5460854" y="6010613"/>
            <a:ext cx="3939206" cy="4583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Poppins Light" pitchFamily="2" charset="77"/>
                <a:cs typeface="Poppins Light" pitchFamily="2" charset="77"/>
              </a:rPr>
              <a:t>Ice Hockey: </a:t>
            </a:r>
            <a:r>
              <a:rPr lang="en-US" sz="2000" b="1" dirty="0">
                <a:latin typeface="Poppins SemiBold" pitchFamily="2" charset="77"/>
                <a:cs typeface="Poppins SemiBold" pitchFamily="2" charset="77"/>
              </a:rPr>
              <a:t>379m views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6B6602-8C55-4CD0-A23C-911482789D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4975115"/>
              </p:ext>
            </p:extLst>
          </p:nvPr>
        </p:nvGraphicFramePr>
        <p:xfrm>
          <a:off x="198437" y="1700781"/>
          <a:ext cx="4754564" cy="3990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09911DE9-2AFF-6B80-B173-1953299873E1}"/>
              </a:ext>
            </a:extLst>
          </p:cNvPr>
          <p:cNvSpPr/>
          <p:nvPr/>
        </p:nvSpPr>
        <p:spPr>
          <a:xfrm>
            <a:off x="5183854" y="6058036"/>
            <a:ext cx="277000" cy="277000"/>
          </a:xfrm>
          <a:prstGeom prst="ellipse">
            <a:avLst/>
          </a:prstGeom>
          <a:solidFill>
            <a:srgbClr val="85A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0D1105-041B-BD32-E63D-12FDD303D5C1}"/>
              </a:ext>
            </a:extLst>
          </p:cNvPr>
          <p:cNvCxnSpPr>
            <a:cxnSpLocks/>
          </p:cNvCxnSpPr>
          <p:nvPr/>
        </p:nvCxnSpPr>
        <p:spPr>
          <a:xfrm>
            <a:off x="4953000" y="1505119"/>
            <a:ext cx="0" cy="482738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630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ACF66F5D-6AAF-0945-EA1C-CD046C383BE0}"/>
              </a:ext>
            </a:extLst>
          </p:cNvPr>
          <p:cNvSpPr txBox="1">
            <a:spLocks/>
          </p:cNvSpPr>
          <p:nvPr/>
        </p:nvSpPr>
        <p:spPr>
          <a:xfrm>
            <a:off x="448094" y="6353865"/>
            <a:ext cx="2730537" cy="27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Poppins Light" pitchFamily="2" charset="77"/>
                <a:cs typeface="Poppins Light" pitchFamily="2" charset="77"/>
              </a:rPr>
              <a:t>Events Peak: </a:t>
            </a:r>
            <a:r>
              <a:rPr lang="en-US" sz="1400" b="1" dirty="0">
                <a:latin typeface="Poppins SemiBold" pitchFamily="2" charset="77"/>
                <a:cs typeface="Poppins SemiBold" pitchFamily="2" charset="77"/>
              </a:rPr>
              <a:t>JAN 23 </a:t>
            </a:r>
            <a:r>
              <a:rPr lang="en-US" sz="1400" b="1" dirty="0">
                <a:solidFill>
                  <a:srgbClr val="FB6F7B"/>
                </a:solidFill>
                <a:latin typeface="Poppins SemiBold" pitchFamily="2" charset="77"/>
                <a:cs typeface="Poppins SemiBold" pitchFamily="2" charset="77"/>
              </a:rPr>
              <a:t>8352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39A374-F90D-74FC-E209-FA5E6661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45468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Poppins Light" pitchFamily="2" charset="77"/>
                <a:cs typeface="Poppins Light" pitchFamily="2" charset="77"/>
              </a:rPr>
              <a:t>Infographic: </a:t>
            </a:r>
            <a:r>
              <a:rPr lang="en-US" sz="3200" b="1" dirty="0">
                <a:latin typeface="Poppins SemiBold" pitchFamily="2" charset="77"/>
                <a:cs typeface="Poppins SemiBold" pitchFamily="2" charset="77"/>
              </a:rPr>
              <a:t>Data Chart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EA747-674E-FCAB-55C9-3759CCBA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864700"/>
            <a:ext cx="8543925" cy="3363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800" b="1" dirty="0">
                <a:solidFill>
                  <a:schemeClr val="bg2">
                    <a:lumMod val="50000"/>
                  </a:schemeClr>
                </a:solidFill>
                <a:latin typeface="Poppins SemiBold" pitchFamily="2" charset="77"/>
                <a:cs typeface="Poppins SemiBold" pitchFamily="2" charset="77"/>
              </a:rPr>
              <a:t>Events / Sports / Competitions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cs typeface="Poppins" pitchFamily="2" charset="77"/>
              </a:rPr>
              <a:t>by month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9911DE9-2AFF-6B80-B173-1953299873E1}"/>
              </a:ext>
            </a:extLst>
          </p:cNvPr>
          <p:cNvSpPr/>
          <p:nvPr/>
        </p:nvSpPr>
        <p:spPr>
          <a:xfrm>
            <a:off x="243755" y="6340801"/>
            <a:ext cx="237811" cy="237811"/>
          </a:xfrm>
          <a:prstGeom prst="ellipse">
            <a:avLst/>
          </a:prstGeom>
          <a:solidFill>
            <a:srgbClr val="FB6F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C1AF73-5AF0-7614-8F2A-030DE6769239}"/>
              </a:ext>
            </a:extLst>
          </p:cNvPr>
          <p:cNvSpPr txBox="1">
            <a:spLocks/>
          </p:cNvSpPr>
          <p:nvPr/>
        </p:nvSpPr>
        <p:spPr>
          <a:xfrm>
            <a:off x="3800895" y="6353865"/>
            <a:ext cx="2730536" cy="27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Poppins Light" pitchFamily="2" charset="77"/>
                <a:cs typeface="Poppins Light" pitchFamily="2" charset="77"/>
              </a:rPr>
              <a:t>Sports Peak: </a:t>
            </a:r>
            <a:r>
              <a:rPr lang="en-US" sz="1400" b="1" dirty="0">
                <a:latin typeface="Poppins SemiBold" pitchFamily="2" charset="77"/>
                <a:cs typeface="Poppins SemiBold" pitchFamily="2" charset="77"/>
              </a:rPr>
              <a:t>OCT 23 </a:t>
            </a:r>
            <a:r>
              <a:rPr lang="en-US" sz="1400" b="1" dirty="0">
                <a:solidFill>
                  <a:srgbClr val="3AB5C4"/>
                </a:solidFill>
                <a:latin typeface="Poppins SemiBold" pitchFamily="2" charset="77"/>
                <a:cs typeface="Poppins SemiBold" pitchFamily="2" charset="77"/>
              </a:rPr>
              <a:t>17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2447B1C-7BBB-279F-D0A1-A09AC90BEC1B}"/>
              </a:ext>
            </a:extLst>
          </p:cNvPr>
          <p:cNvSpPr txBox="1">
            <a:spLocks/>
          </p:cNvSpPr>
          <p:nvPr/>
        </p:nvSpPr>
        <p:spPr>
          <a:xfrm>
            <a:off x="6691911" y="6341433"/>
            <a:ext cx="3535499" cy="289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Poppins Light" pitchFamily="2" charset="77"/>
                <a:cs typeface="Poppins Light" pitchFamily="2" charset="77"/>
              </a:rPr>
              <a:t>Competitions Peak: </a:t>
            </a:r>
            <a:r>
              <a:rPr lang="en-US" sz="1400" b="1" dirty="0">
                <a:latin typeface="Poppins SemiBold" pitchFamily="2" charset="77"/>
                <a:cs typeface="Poppins SemiBold" pitchFamily="2" charset="77"/>
              </a:rPr>
              <a:t>JAN 23 </a:t>
            </a:r>
            <a:r>
              <a:rPr lang="en-US" sz="1400" b="1" dirty="0">
                <a:solidFill>
                  <a:srgbClr val="999DA1"/>
                </a:solidFill>
                <a:latin typeface="Poppins SemiBold" pitchFamily="2" charset="77"/>
                <a:cs typeface="Poppins SemiBold" pitchFamily="2" charset="77"/>
              </a:rPr>
              <a:t>376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A2627A-B6DB-2658-1E52-8D9F14918B46}"/>
              </a:ext>
            </a:extLst>
          </p:cNvPr>
          <p:cNvSpPr/>
          <p:nvPr/>
        </p:nvSpPr>
        <p:spPr>
          <a:xfrm>
            <a:off x="3616719" y="6349429"/>
            <a:ext cx="237811" cy="237811"/>
          </a:xfrm>
          <a:prstGeom prst="ellipse">
            <a:avLst/>
          </a:prstGeom>
          <a:solidFill>
            <a:srgbClr val="3AB5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84581B3-C08B-9A92-F4CB-ABFC9C1F2DE1}"/>
              </a:ext>
            </a:extLst>
          </p:cNvPr>
          <p:cNvSpPr/>
          <p:nvPr/>
        </p:nvSpPr>
        <p:spPr>
          <a:xfrm>
            <a:off x="6499206" y="6336366"/>
            <a:ext cx="237811" cy="237811"/>
          </a:xfrm>
          <a:prstGeom prst="ellipse">
            <a:avLst/>
          </a:prstGeom>
          <a:solidFill>
            <a:srgbClr val="999D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4A7F152-EA22-9523-4D05-99838BAC63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1658259"/>
              </p:ext>
            </p:extLst>
          </p:nvPr>
        </p:nvGraphicFramePr>
        <p:xfrm>
          <a:off x="243754" y="1227666"/>
          <a:ext cx="9266005" cy="440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7828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1365</TotalTime>
  <Words>106</Words>
  <Application>Microsoft Macintosh PowerPoint</Application>
  <PresentationFormat>A4 Paper (210x297 mm)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Poppins</vt:lpstr>
      <vt:lpstr>Poppins Light</vt:lpstr>
      <vt:lpstr>Poppins Medium</vt:lpstr>
      <vt:lpstr>Poppins SemiBold</vt:lpstr>
      <vt:lpstr>Office Theme</vt:lpstr>
      <vt:lpstr>PowerPoint Presentation</vt:lpstr>
      <vt:lpstr>Infographic: Data Chart 1</vt:lpstr>
      <vt:lpstr>Infographic: Data Chart 2</vt:lpstr>
      <vt:lpstr>Infographic: Data Chart 3</vt:lpstr>
      <vt:lpstr>Infographic: Data Chart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McCague</dc:creator>
  <cp:lastModifiedBy>Wendy McCague</cp:lastModifiedBy>
  <cp:revision>13</cp:revision>
  <dcterms:created xsi:type="dcterms:W3CDTF">2023-03-14T14:32:46Z</dcterms:created>
  <dcterms:modified xsi:type="dcterms:W3CDTF">2023-04-17T14:20:56Z</dcterms:modified>
</cp:coreProperties>
</file>